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  <p:sldId id="263" r:id="rId9"/>
  </p:sldIdLst>
  <p:sldSz cx="12192000" cy="6858000"/>
  <p:notesSz cx="7100888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1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9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7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3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10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6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59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0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CFA9-1011-4CC4-80CC-AC4956E999EC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0FCBE-C685-4C55-BCD5-276211EB4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6" y="0"/>
            <a:ext cx="717550" cy="103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57401" y="195023"/>
            <a:ext cx="7975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</a:t>
            </a:r>
            <a:b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Пышминского городского округа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2200" y="2082800"/>
            <a:ext cx="9855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Публичная декларация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целей и задач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Финансового управления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администрации</a:t>
            </a:r>
            <a:r>
              <a:rPr kumimoji="0" lang="en-US" altLang="ru-RU" sz="4400" b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4400" b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Пышминского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городского округа на 2017 год</a:t>
            </a:r>
            <a:endParaRPr kumimoji="0" lang="ru-RU" altLang="ru-RU" sz="4400" b="0" u="none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65650" y="6479628"/>
            <a:ext cx="2908300" cy="378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р. п.  Пышма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201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6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год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grpSp>
        <p:nvGrpSpPr>
          <p:cNvPr id="5" name="Organization Chart 7"/>
          <p:cNvGrpSpPr>
            <a:grpSpLocks noChangeAspect="1"/>
          </p:cNvGrpSpPr>
          <p:nvPr/>
        </p:nvGrpSpPr>
        <p:grpSpPr bwMode="auto">
          <a:xfrm>
            <a:off x="378022" y="515487"/>
            <a:ext cx="11232704" cy="5942192"/>
            <a:chOff x="100" y="899"/>
            <a:chExt cx="4314" cy="4223"/>
          </a:xfrm>
        </p:grpSpPr>
        <p:sp>
          <p:nvSpPr>
            <p:cNvPr id="6" name="_s2056"/>
            <p:cNvSpPr>
              <a:spLocks noChangeArrowheads="1"/>
            </p:cNvSpPr>
            <p:nvPr/>
          </p:nvSpPr>
          <p:spPr bwMode="auto">
            <a:xfrm>
              <a:off x="135" y="899"/>
              <a:ext cx="4279" cy="670"/>
            </a:xfrm>
            <a:prstGeom prst="roundRect">
              <a:avLst>
                <a:gd name="adj" fmla="val 16667"/>
              </a:avLst>
            </a:prstGeom>
            <a:noFill/>
            <a:ln w="63500" cmpd="tri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Задачи Финансового управления администрации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Пышминского городского округа на 2017 год: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  <p:sp>
          <p:nvSpPr>
            <p:cNvPr id="7" name="_s2057"/>
            <p:cNvSpPr>
              <a:spLocks noChangeArrowheads="1"/>
            </p:cNvSpPr>
            <p:nvPr/>
          </p:nvSpPr>
          <p:spPr bwMode="auto">
            <a:xfrm>
              <a:off x="1623" y="1996"/>
              <a:ext cx="1358" cy="1466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6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II.</a:t>
              </a:r>
              <a:r>
                <a:rPr kumimoji="0" lang="en-US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Укрепление доходной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базы местного бюджета </a:t>
              </a:r>
            </a:p>
          </p:txBody>
        </p:sp>
        <p:sp>
          <p:nvSpPr>
            <p:cNvPr id="8" name="_s2058"/>
            <p:cNvSpPr>
              <a:spLocks noChangeArrowheads="1"/>
            </p:cNvSpPr>
            <p:nvPr/>
          </p:nvSpPr>
          <p:spPr bwMode="auto">
            <a:xfrm>
              <a:off x="100" y="1996"/>
              <a:ext cx="1328" cy="1466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6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I.</a:t>
              </a:r>
              <a:r>
                <a:rPr kumimoji="0" lang="en-US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Реализация эффективной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бюджетной политики,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направленной на долгосрочную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устойчивость 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сбалансированность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местного бюджета </a:t>
              </a:r>
            </a:p>
          </p:txBody>
        </p:sp>
        <p:sp>
          <p:nvSpPr>
            <p:cNvPr id="9" name="_s2059"/>
            <p:cNvSpPr>
              <a:spLocks noChangeArrowheads="1"/>
            </p:cNvSpPr>
            <p:nvPr/>
          </p:nvSpPr>
          <p:spPr bwMode="auto">
            <a:xfrm>
              <a:off x="2515" y="4106"/>
              <a:ext cx="1679" cy="998"/>
            </a:xfrm>
            <a:prstGeom prst="roundRect">
              <a:avLst>
                <a:gd name="adj" fmla="val 16634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6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V.</a:t>
              </a:r>
              <a:r>
                <a:rPr kumimoji="0" lang="en-US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Повышение открытости </a:t>
              </a:r>
              <a:endPara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бюджетной политики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Пышминского городского округа </a:t>
              </a:r>
            </a:p>
          </p:txBody>
        </p:sp>
        <p:sp>
          <p:nvSpPr>
            <p:cNvPr id="10" name="_s2060"/>
            <p:cNvSpPr>
              <a:spLocks noChangeArrowheads="1"/>
            </p:cNvSpPr>
            <p:nvPr/>
          </p:nvSpPr>
          <p:spPr bwMode="auto">
            <a:xfrm>
              <a:off x="464" y="4125"/>
              <a:ext cx="1678" cy="997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6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I</a:t>
              </a:r>
              <a:r>
                <a:rPr lang="en-US" altLang="ru-RU" sz="1600" b="1" dirty="0" smtClean="0">
                  <a:latin typeface="Bookman Old Style" panose="02050604050505020204" pitchFamily="18" charset="0"/>
                </a:rPr>
                <a:t>V</a:t>
              </a:r>
              <a:r>
                <a:rPr kumimoji="0" lang="en-US" altLang="ru-RU" sz="16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.</a:t>
              </a:r>
              <a:r>
                <a:rPr kumimoji="0" lang="en-US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Повышение эффективности </a:t>
              </a:r>
              <a:endPara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системы муниципального </a:t>
              </a:r>
              <a:endPara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финансового контроля 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контроля в сфере закупок</a:t>
              </a:r>
            </a:p>
          </p:txBody>
        </p:sp>
      </p:grp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0"/>
            <a:ext cx="6248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Пышминского городского округа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1" name="_s1034"/>
          <p:cNvSpPr>
            <a:spLocks noChangeArrowheads="1"/>
          </p:cNvSpPr>
          <p:nvPr/>
        </p:nvSpPr>
        <p:spPr bwMode="auto">
          <a:xfrm>
            <a:off x="8453588" y="2088966"/>
            <a:ext cx="3170593" cy="2020962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III.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Создание эффективной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системы администрирования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доходов местного бюджета </a:t>
            </a:r>
          </a:p>
        </p:txBody>
      </p:sp>
      <p:cxnSp>
        <p:nvCxnSpPr>
          <p:cNvPr id="2071" name="Прямая соединительная линия 2070"/>
          <p:cNvCxnSpPr/>
          <p:nvPr/>
        </p:nvCxnSpPr>
        <p:spPr>
          <a:xfrm flipH="1">
            <a:off x="4088366" y="1498762"/>
            <a:ext cx="1" cy="3529301"/>
          </a:xfrm>
          <a:prstGeom prst="line">
            <a:avLst/>
          </a:prstGeom>
          <a:ln w="38100" cmpd="dbl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184110" y="1498762"/>
            <a:ext cx="5940" cy="3529301"/>
          </a:xfrm>
          <a:prstGeom prst="line">
            <a:avLst/>
          </a:prstGeom>
          <a:ln w="38100" cmpd="dbl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2160916" y="1466113"/>
            <a:ext cx="4768" cy="585097"/>
          </a:xfrm>
          <a:prstGeom prst="line">
            <a:avLst/>
          </a:prstGeom>
          <a:ln w="38100" cmpd="dbl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0192500" y="1503869"/>
            <a:ext cx="4768" cy="585097"/>
          </a:xfrm>
          <a:prstGeom prst="line">
            <a:avLst/>
          </a:prstGeom>
          <a:ln w="38100" cmpd="dbl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6087515" y="1481057"/>
            <a:ext cx="4768" cy="585097"/>
          </a:xfrm>
          <a:prstGeom prst="line">
            <a:avLst/>
          </a:prstGeom>
          <a:ln w="38100" cmpd="dbl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1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0"/>
            <a:ext cx="6248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Пышминского городского округа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62787" y="340873"/>
            <a:ext cx="90673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Задача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«Реализация эффективной бюджетной политики, направленной</a:t>
            </a:r>
            <a:r>
              <a:rPr kumimoji="0" lang="ru-RU" altLang="ru-RU" sz="1600" b="0" i="0" u="none" strike="noStrike" cap="none" normalizeH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на 	                	  долгосрочную устойчивость и сбалансированность местного бюджета»</a:t>
            </a:r>
          </a:p>
        </p:txBody>
      </p:sp>
      <p:grpSp>
        <p:nvGrpSpPr>
          <p:cNvPr id="6" name="Organization Chart 19"/>
          <p:cNvGrpSpPr>
            <a:grpSpLocks noChangeAspect="1"/>
          </p:cNvGrpSpPr>
          <p:nvPr/>
        </p:nvGrpSpPr>
        <p:grpSpPr bwMode="auto">
          <a:xfrm>
            <a:off x="384505" y="1131041"/>
            <a:ext cx="11622794" cy="5438858"/>
            <a:chOff x="-38" y="549"/>
            <a:chExt cx="5858" cy="3733"/>
          </a:xfrm>
        </p:grpSpPr>
        <p:cxnSp>
          <p:nvCxnSpPr>
            <p:cNvPr id="3077" name="_s3077"/>
            <p:cNvCxnSpPr>
              <a:cxnSpLocks noChangeShapeType="1"/>
            </p:cNvCxnSpPr>
            <p:nvPr/>
          </p:nvCxnSpPr>
          <p:spPr bwMode="auto">
            <a:xfrm rot="5400000" flipV="1">
              <a:off x="2884" y="721"/>
              <a:ext cx="1" cy="2143"/>
            </a:xfrm>
            <a:prstGeom prst="bentConnector4">
              <a:avLst>
                <a:gd name="adj1" fmla="val 11504736"/>
                <a:gd name="adj2" fmla="val 100000"/>
              </a:avLst>
            </a:prstGeom>
            <a:noFill/>
            <a:ln w="31750" cmpd="dbl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3078"/>
            <p:cNvSpPr>
              <a:spLocks noChangeArrowheads="1"/>
            </p:cNvSpPr>
            <p:nvPr/>
          </p:nvSpPr>
          <p:spPr bwMode="auto">
            <a:xfrm>
              <a:off x="-38" y="2027"/>
              <a:ext cx="5858" cy="2255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anose="020B0604020202020204" pitchFamily="34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 Unicode MS" panose="020B0604020202020204" pitchFamily="34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>
                  <a:latin typeface="Bookman Old Style" panose="02050604050505020204" pitchFamily="18" charset="0"/>
                </a:rPr>
                <a:t>В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Пышминском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городском округе, в целях обеспечения сбалансированности местного бюджета с 2014 года реализуется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план мероприятий по росту доходов, оптимизации расходов и совершенствованию долговой политики Пышминского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городского округа на 2014-2016 годы, утвержденный постановлением администрации Пышминского городского округа от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26.11.2013 № 812, с изменениями от 02.07.2014 № 357.В настоящее время основной проблемой в сфере бюджетной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политики является превышение объемов расходов бюджета Пышминского городского округа над поступлением доходов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и, как следствие сохраняющийся дефицит местного бюджета. В данных условиях одной из основных задач является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проведение взвешенной долговой политики, направленной на безусловное соблюдение ограничений, установленных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бюджетным законодательством, и выполнение обязательств, принятых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Пышминским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городским округом. Составление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проекта бюджета Пышминского городского округа должно базироваться на реалистичных оценках экономической ситуации.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Бюджетные параметры должны формироваться исходя из четкой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приоритизации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и необходимости безусловного исполнения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действующих расходных обязательств. Необходимо минимизировать принятие новых расходных обязательств и сокращать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неэффективные бюджетные расходы. При исполнении бюджета Пышминского городского округа необходимо обеспечить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максимальную экономию бюджетных средств за счет их рационального использования.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79" name="_s3079"/>
            <p:cNvCxnSpPr>
              <a:cxnSpLocks noChangeShapeType="1"/>
              <a:stCxn id="7" idx="0"/>
            </p:cNvCxnSpPr>
            <p:nvPr/>
          </p:nvCxnSpPr>
          <p:spPr bwMode="auto">
            <a:xfrm rot="5400000" flipH="1" flipV="1">
              <a:off x="2871" y="1924"/>
              <a:ext cx="123" cy="82"/>
            </a:xfrm>
            <a:prstGeom prst="bentConnector3">
              <a:avLst>
                <a:gd name="adj1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cxnSp>
        <p:sp>
          <p:nvSpPr>
            <p:cNvPr id="8" name="_s3080"/>
            <p:cNvSpPr>
              <a:spLocks noChangeArrowheads="1"/>
            </p:cNvSpPr>
            <p:nvPr/>
          </p:nvSpPr>
          <p:spPr bwMode="auto">
            <a:xfrm>
              <a:off x="2997" y="586"/>
              <a:ext cx="2645" cy="1211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>
                  <a:latin typeface="Bookman Old Style" panose="02050604050505020204" pitchFamily="18" charset="0"/>
                </a:rPr>
                <a:t>О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беспечение устойчивости и сбалансированности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бюджета Пышминского городского округа,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укрепление его доходной базы, формирование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оптимальной структуры расходов бюджета, выполнение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всех муниципальных полномочий и обязательств,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решение задач поставленных в Указах Президента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Российской Федерации от 07 мая 2012 года.</a:t>
              </a:r>
            </a:p>
          </p:txBody>
        </p:sp>
        <p:sp>
          <p:nvSpPr>
            <p:cNvPr id="9" name="_s3081"/>
            <p:cNvSpPr>
              <a:spLocks noChangeArrowheads="1"/>
            </p:cNvSpPr>
            <p:nvPr/>
          </p:nvSpPr>
          <p:spPr bwMode="auto">
            <a:xfrm>
              <a:off x="136" y="582"/>
              <a:ext cx="2636" cy="1201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>
                  <a:latin typeface="Bookman Old Style" panose="02050604050505020204" pitchFamily="18" charset="0"/>
                </a:rPr>
                <a:t>Ф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ормирование и исполнение сбалансированного </a:t>
              </a:r>
              <a:endParaRPr kumimoji="0" lang="en-US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бюджета Пышминского городского округа,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(при безопасном уровне дефицита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и долговой нагрузки), </a:t>
              </a:r>
              <a:endParaRPr kumimoji="0" lang="en-US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>
                  <a:latin typeface="Bookman Old Style" panose="02050604050505020204" pitchFamily="18" charset="0"/>
                </a:rPr>
                <a:t>п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овышение эффективности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>
                  <a:latin typeface="Bookman Old Style" panose="02050604050505020204" pitchFamily="18" charset="0"/>
                </a:rPr>
                <a:t>б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юджетных расходов </a:t>
              </a:r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78" y="558"/>
              <a:ext cx="1271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Описание</a:t>
              </a:r>
              <a:r>
                <a:rPr kumimoji="0" lang="en-US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задачи:</a:t>
              </a:r>
              <a:endParaRPr kumimoji="0" lang="ru-RU" altLang="ru-RU" sz="1800" b="0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3070" y="549"/>
              <a:ext cx="1244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Ожидаемый результат:</a:t>
              </a:r>
              <a:endParaRPr kumimoji="0" lang="ru-RU" altLang="ru-RU" sz="1800" b="0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 flipH="1">
              <a:off x="2879" y="1900"/>
              <a:ext cx="0" cy="137"/>
            </a:xfrm>
            <a:prstGeom prst="line">
              <a:avLst/>
            </a:prstGeom>
            <a:noFill/>
            <a:ln w="3175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217" y="2027"/>
              <a:ext cx="4579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Текущее положение и перспективное решение задачи:</a:t>
              </a:r>
              <a:endParaRPr kumimoji="0" lang="ru-RU" altLang="ru-RU" sz="1800" b="0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6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0"/>
            <a:ext cx="6248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Пышминского городского округа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91209" y="381939"/>
            <a:ext cx="857851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Задача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II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«</a:t>
            </a:r>
            <a:r>
              <a:rPr lang="ru-RU" altLang="ru-RU" sz="1600" dirty="0">
                <a:latin typeface="Bookman Old Style" panose="02050604050505020204" pitchFamily="18" charset="0"/>
              </a:rPr>
              <a:t>Укрепление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доходной базы </a:t>
            </a:r>
            <a:r>
              <a:rPr lang="ru-RU" altLang="ru-RU" sz="1600" dirty="0">
                <a:latin typeface="Bookman Old Style" panose="02050604050505020204" pitchFamily="18" charset="0"/>
              </a:rPr>
              <a:t>местного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бюджета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»</a:t>
            </a:r>
          </a:p>
        </p:txBody>
      </p:sp>
      <p:grpSp>
        <p:nvGrpSpPr>
          <p:cNvPr id="6" name="Organization Chart 8"/>
          <p:cNvGrpSpPr>
            <a:grpSpLocks noChangeAspect="1"/>
          </p:cNvGrpSpPr>
          <p:nvPr/>
        </p:nvGrpSpPr>
        <p:grpSpPr bwMode="auto">
          <a:xfrm>
            <a:off x="555732" y="1275085"/>
            <a:ext cx="10928135" cy="5476893"/>
            <a:chOff x="9" y="864"/>
            <a:chExt cx="5748" cy="3319"/>
          </a:xfrm>
        </p:grpSpPr>
        <p:cxnSp>
          <p:nvCxnSpPr>
            <p:cNvPr id="1030" name="_s1030"/>
            <p:cNvCxnSpPr>
              <a:cxnSpLocks noChangeShapeType="1"/>
            </p:cNvCxnSpPr>
            <p:nvPr/>
          </p:nvCxnSpPr>
          <p:spPr bwMode="auto">
            <a:xfrm rot="5400000" flipV="1">
              <a:off x="3003" y="862"/>
              <a:ext cx="1" cy="2138"/>
            </a:xfrm>
            <a:prstGeom prst="bentConnector4">
              <a:avLst>
                <a:gd name="adj1" fmla="val 11581879"/>
                <a:gd name="adj2" fmla="val 100000"/>
              </a:avLst>
            </a:prstGeom>
            <a:noFill/>
            <a:ln w="31750" cmpd="dbl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1031"/>
            <p:cNvSpPr>
              <a:spLocks noChangeArrowheads="1"/>
            </p:cNvSpPr>
            <p:nvPr/>
          </p:nvSpPr>
          <p:spPr bwMode="auto">
            <a:xfrm>
              <a:off x="277" y="2200"/>
              <a:ext cx="5403" cy="1983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В целях исполнения бюджетных показателей по доходам администрацией Пышминского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городского округа совместно с налоговым органом и другими заинтересованными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структурами и ведомствами планируется продолжить работу по дополнительной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мобилизации налоговых и неналоговых платежей в бюджет Пышминского городского округа.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Нормативно </a:t>
              </a:r>
              <a:r>
                <a:rPr kumimoji="0" lang="ru-RU" altLang="ru-RU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правовым актом администрации Пышминского городского округа планируется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в текущем году утвердить План мероприятий («дорожная карта») </a:t>
              </a:r>
              <a:r>
                <a:rPr lang="ru-RU" altLang="ru-RU" sz="1600" dirty="0" smtClean="0">
                  <a:latin typeface="Bookman Old Style" panose="02050604050505020204" pitchFamily="18" charset="0"/>
                </a:rPr>
                <a:t>п</a:t>
              </a:r>
              <a:r>
                <a:rPr lang="ru-RU" altLang="ru-RU" sz="1600" baseline="0" dirty="0" smtClean="0">
                  <a:latin typeface="Bookman Old Style" panose="02050604050505020204" pitchFamily="18" charset="0"/>
                </a:rPr>
                <a:t>о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600" baseline="0" dirty="0" smtClean="0">
                  <a:latin typeface="Bookman Old Style" panose="02050604050505020204" pitchFamily="18" charset="0"/>
                </a:rPr>
                <a:t>повышению доходного потенциала Пышминского городского 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600" baseline="0" dirty="0" smtClean="0">
                  <a:latin typeface="Bookman Old Style" panose="02050604050505020204" pitchFamily="18" charset="0"/>
                </a:rPr>
                <a:t>округа на 2017-2019 годы. </a:t>
              </a:r>
              <a:r>
                <a:rPr lang="ru-RU" sz="1600" dirty="0">
                  <a:latin typeface="Bookman Old Style" panose="02050604050505020204" pitchFamily="18" charset="0"/>
                </a:rPr>
                <a:t>Основной целью вышеуказанного </a:t>
              </a:r>
              <a:endParaRPr lang="ru-RU" sz="1600" dirty="0" smtClean="0"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latin typeface="Bookman Old Style" panose="02050604050505020204" pitchFamily="18" charset="0"/>
                </a:rPr>
                <a:t>документа </a:t>
              </a:r>
              <a:r>
                <a:rPr lang="ru-RU" sz="1600" dirty="0">
                  <a:latin typeface="Bookman Old Style" panose="02050604050505020204" pitchFamily="18" charset="0"/>
                </a:rPr>
                <a:t>будет является обеспечение исполнения местного бюджета.</a:t>
              </a:r>
              <a:endPara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altLang="ru-RU" sz="1400" dirty="0">
                <a:latin typeface="Bookman Old Style" panose="02050604050505020204" pitchFamily="18" charset="0"/>
              </a:endParaRPr>
            </a:p>
          </p:txBody>
        </p:sp>
        <p:cxnSp>
          <p:nvCxnSpPr>
            <p:cNvPr id="1032" name="_s1032"/>
            <p:cNvCxnSpPr>
              <a:cxnSpLocks noChangeShapeType="1"/>
              <a:stCxn id="7" idx="0"/>
            </p:cNvCxnSpPr>
            <p:nvPr/>
          </p:nvCxnSpPr>
          <p:spPr bwMode="auto">
            <a:xfrm rot="5400000" flipH="1" flipV="1">
              <a:off x="2809" y="1937"/>
              <a:ext cx="433" cy="92"/>
            </a:xfrm>
            <a:prstGeom prst="bentConnector3">
              <a:avLst>
                <a:gd name="adj1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cxn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119" y="864"/>
              <a:ext cx="2638" cy="1072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>
                  <a:latin typeface="Bookman Old Style" panose="02050604050505020204" pitchFamily="18" charset="0"/>
                </a:rPr>
                <a:t>И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сполнение прогноза по налоговым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неналоговым доходам местного бюджета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в объеме, утвержденном решением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Думы Пышминского городского округа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«О бюджете Пышминского городского 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ookman Old Style" panose="02050604050505020204" pitchFamily="18" charset="0"/>
                </a:rPr>
                <a:t>округа на </a:t>
              </a:r>
              <a:r>
                <a:rPr lang="ru-RU" altLang="ru-RU" sz="1400" dirty="0">
                  <a:latin typeface="Bookman Old Style" panose="02050604050505020204" pitchFamily="18" charset="0"/>
                </a:rPr>
                <a:t>2017 год </a:t>
              </a:r>
              <a:r>
                <a:rPr lang="ru-RU" altLang="ru-RU" sz="1400" dirty="0" smtClean="0">
                  <a:latin typeface="Bookman Old Style" panose="02050604050505020204" pitchFamily="18" charset="0"/>
                </a:rPr>
                <a:t>и </a:t>
              </a:r>
              <a:r>
                <a:rPr lang="ru-RU" altLang="ru-RU" sz="1400" dirty="0">
                  <a:latin typeface="Bookman Old Style" panose="02050604050505020204" pitchFamily="18" charset="0"/>
                </a:rPr>
                <a:t>плановый </a:t>
              </a:r>
              <a:endParaRPr lang="ru-RU" altLang="ru-RU" sz="1400" dirty="0" smtClean="0">
                <a:latin typeface="Bookman Old Style" panose="02050604050505020204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dirty="0" smtClean="0">
                  <a:latin typeface="Bookman Old Style" panose="02050604050505020204" pitchFamily="18" charset="0"/>
                </a:rPr>
                <a:t>период </a:t>
              </a:r>
              <a:r>
                <a:rPr lang="ru-RU" altLang="ru-RU" sz="1400" dirty="0">
                  <a:latin typeface="Bookman Old Style" panose="02050604050505020204" pitchFamily="18" charset="0"/>
                </a:rPr>
                <a:t>2018 </a:t>
              </a:r>
              <a:r>
                <a:rPr lang="ru-RU" altLang="ru-RU" sz="1400" dirty="0" smtClean="0">
                  <a:latin typeface="Bookman Old Style" panose="02050604050505020204" pitchFamily="18" charset="0"/>
                </a:rPr>
                <a:t>и 2019 </a:t>
              </a:r>
              <a:r>
                <a:rPr lang="ru-RU" altLang="ru-RU" sz="1400" dirty="0">
                  <a:latin typeface="Bookman Old Style" panose="02050604050505020204" pitchFamily="18" charset="0"/>
                </a:rPr>
                <a:t>годов» </a:t>
              </a:r>
            </a:p>
          </p:txBody>
        </p: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210" y="864"/>
              <a:ext cx="2630" cy="1072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ru-RU" sz="15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imSun" panose="02010600030101010101" pitchFamily="2" charset="-122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>
                  <a:latin typeface="Bookman Old Style" panose="02050604050505020204" pitchFamily="18" charset="0"/>
                </a:rPr>
                <a:t>О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беспечить исполнение прогноза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поступления налоговых и неналоговых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доходов бюджета Пышминского </a:t>
              </a:r>
              <a:endParaRPr kumimoji="0" lang="en-US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городского округа, утвержденного решением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Думы Пышминского городского округа «О бюджете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Пышминского городского округа на 2017 год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400" dirty="0" smtClean="0">
                  <a:latin typeface="Bookman Old Style" panose="02050604050505020204" pitchFamily="18" charset="0"/>
                </a:rPr>
                <a:t>и 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плановый период 2018 и 2019 годов» </a:t>
              </a: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9" y="867"/>
              <a:ext cx="15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Описание</a:t>
              </a:r>
              <a:r>
                <a:rPr kumimoji="0" lang="en-US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задачи:</a:t>
              </a:r>
              <a:endParaRPr kumimoji="0" lang="ru-RU" altLang="ru-RU" sz="1800" b="0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2997" y="864"/>
              <a:ext cx="16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Ожидаемый результат:</a:t>
              </a:r>
              <a:endParaRPr kumimoji="0" lang="ru-RU" altLang="ru-RU" sz="1800" b="0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2979" y="2048"/>
              <a:ext cx="1" cy="146"/>
            </a:xfrm>
            <a:prstGeom prst="line">
              <a:avLst/>
            </a:prstGeom>
            <a:noFill/>
            <a:ln w="3175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494" y="2215"/>
              <a:ext cx="3342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sng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Текущее положение и перспективное решение задачи:</a:t>
              </a:r>
              <a:endParaRPr kumimoji="0" lang="ru-RU" altLang="ru-RU" sz="1600" b="0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95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0"/>
            <a:ext cx="6248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Пышминского городского округа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02126" y="359847"/>
            <a:ext cx="777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Задача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III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«</a:t>
            </a:r>
            <a:r>
              <a:rPr lang="ru-RU" altLang="ru-RU" sz="1600" dirty="0">
                <a:latin typeface="Bookman Old Style" panose="02050604050505020204" pitchFamily="18" charset="0"/>
              </a:rPr>
              <a:t>Создание эффективной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системы </a:t>
            </a:r>
            <a:r>
              <a:rPr lang="ru-RU" altLang="ru-RU" sz="1600" dirty="0">
                <a:latin typeface="Bookman Old Style" panose="02050604050505020204" pitchFamily="18" charset="0"/>
              </a:rPr>
              <a:t>администрирования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Bookman Old Style" panose="02050604050505020204" pitchFamily="18" charset="0"/>
              </a:rPr>
              <a:t>	     доходов </a:t>
            </a:r>
            <a:r>
              <a:rPr lang="ru-RU" altLang="ru-RU" sz="1600" dirty="0">
                <a:latin typeface="Bookman Old Style" panose="02050604050505020204" pitchFamily="18" charset="0"/>
              </a:rPr>
              <a:t>местного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бюджета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5" name="_s1034"/>
          <p:cNvSpPr>
            <a:spLocks noChangeArrowheads="1"/>
          </p:cNvSpPr>
          <p:nvPr/>
        </p:nvSpPr>
        <p:spPr bwMode="auto">
          <a:xfrm>
            <a:off x="937875" y="1214925"/>
            <a:ext cx="5000173" cy="17689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Повышение</a:t>
            </a:r>
            <a:r>
              <a:rPr lang="ru-RU" sz="1400" b="1" dirty="0" smtClean="0">
                <a:latin typeface="Bookman Old Style" panose="02050604050505020204" pitchFamily="18" charset="0"/>
              </a:rPr>
              <a:t> </a:t>
            </a:r>
            <a:r>
              <a:rPr lang="ru-RU" sz="1400" dirty="0">
                <a:latin typeface="Bookman Old Style" panose="02050604050505020204" pitchFamily="18" charset="0"/>
              </a:rPr>
              <a:t>качества и эффективности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администрирования </a:t>
            </a:r>
            <a:r>
              <a:rPr lang="ru-RU" sz="1400" dirty="0">
                <a:latin typeface="Bookman Old Style" panose="02050604050505020204" pitchFamily="18" charset="0"/>
              </a:rPr>
              <a:t>доходов, направленное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на </a:t>
            </a:r>
            <a:r>
              <a:rPr lang="ru-RU" sz="1400" dirty="0">
                <a:latin typeface="Bookman Old Style" panose="02050604050505020204" pitchFamily="18" charset="0"/>
              </a:rPr>
              <a:t>своевременное пополнение доходной </a:t>
            </a:r>
            <a:r>
              <a:rPr lang="ru-RU" sz="1400" dirty="0" smtClean="0">
                <a:latin typeface="Bookman Old Style" panose="02050604050505020204" pitchFamily="18" charset="0"/>
              </a:rPr>
              <a:t>базы</a:t>
            </a: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и </a:t>
            </a:r>
            <a:r>
              <a:rPr lang="ru-RU" sz="1400" dirty="0">
                <a:latin typeface="Bookman Old Style" panose="02050604050505020204" pitchFamily="18" charset="0"/>
              </a:rPr>
              <a:t>обеспечение дополнительных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поступлений </a:t>
            </a:r>
            <a:r>
              <a:rPr lang="ru-RU" sz="1400" dirty="0">
                <a:latin typeface="Bookman Old Style" panose="02050604050505020204" pitchFamily="18" charset="0"/>
              </a:rPr>
              <a:t>в бюджет Пышминского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городского </a:t>
            </a:r>
            <a:r>
              <a:rPr lang="ru-RU" sz="1400" dirty="0">
                <a:latin typeface="Bookman Old Style" panose="02050604050505020204" pitchFamily="18" charset="0"/>
              </a:rPr>
              <a:t>округа.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67764" y="1243939"/>
            <a:ext cx="2903142" cy="3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Описание</a:t>
            </a:r>
            <a:r>
              <a:rPr kumimoji="0" lang="en-US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задачи:</a:t>
            </a:r>
            <a:endParaRPr kumimoji="0" lang="ru-RU" altLang="ru-RU" sz="18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284665" y="1226957"/>
            <a:ext cx="3133188" cy="3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Ожидаемый результат:</a:t>
            </a:r>
            <a:endParaRPr kumimoji="0" lang="ru-RU" altLang="ru-RU" sz="18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_s1034"/>
          <p:cNvSpPr>
            <a:spLocks noChangeArrowheads="1"/>
          </p:cNvSpPr>
          <p:nvPr/>
        </p:nvSpPr>
        <p:spPr bwMode="auto">
          <a:xfrm>
            <a:off x="6492452" y="1215014"/>
            <a:ext cx="5190211" cy="17689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>
                <a:latin typeface="Bookman Old Style" panose="02050604050505020204" pitchFamily="18" charset="0"/>
              </a:rPr>
              <a:t>С</a:t>
            </a:r>
            <a:r>
              <a:rPr lang="ru-RU" sz="1400" dirty="0" smtClean="0">
                <a:latin typeface="Bookman Old Style" panose="02050604050505020204" pitchFamily="18" charset="0"/>
              </a:rPr>
              <a:t>нижение </a:t>
            </a:r>
            <a:r>
              <a:rPr lang="ru-RU" sz="1400" dirty="0">
                <a:latin typeface="Bookman Old Style" panose="02050604050505020204" pitchFamily="18" charset="0"/>
              </a:rPr>
              <a:t>объема просроченной дебиторской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задолженности </a:t>
            </a:r>
            <a:r>
              <a:rPr lang="ru-RU" sz="1400" dirty="0">
                <a:latin typeface="Bookman Old Style" panose="02050604050505020204" pitchFamily="18" charset="0"/>
              </a:rPr>
              <a:t>по доходам. Отсутствие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невыясненных </a:t>
            </a:r>
            <a:r>
              <a:rPr lang="ru-RU" sz="1400" dirty="0">
                <a:latin typeface="Bookman Old Style" panose="02050604050505020204" pitchFamily="18" charset="0"/>
              </a:rPr>
              <a:t>поступлений. Расширение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собственной </a:t>
            </a:r>
            <a:r>
              <a:rPr lang="ru-RU" sz="1400" dirty="0">
                <a:latin typeface="Bookman Old Style" panose="02050604050505020204" pitchFamily="18" charset="0"/>
              </a:rPr>
              <a:t>доходной базы бюджета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Пышминского городского </a:t>
            </a:r>
            <a:r>
              <a:rPr lang="ru-RU" sz="1400" dirty="0">
                <a:latin typeface="Bookman Old Style" panose="02050604050505020204" pitchFamily="18" charset="0"/>
              </a:rPr>
              <a:t>округа за счет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увеличения </a:t>
            </a:r>
            <a:r>
              <a:rPr lang="ru-RU" sz="1400" dirty="0">
                <a:latin typeface="Bookman Old Style" panose="02050604050505020204" pitchFamily="18" charset="0"/>
              </a:rPr>
              <a:t>собираемости администрируемых доходов.</a:t>
            </a:r>
          </a:p>
        </p:txBody>
      </p:sp>
      <p:sp>
        <p:nvSpPr>
          <p:cNvPr id="9" name="_s1031"/>
          <p:cNvSpPr>
            <a:spLocks noChangeArrowheads="1"/>
          </p:cNvSpPr>
          <p:nvPr/>
        </p:nvSpPr>
        <p:spPr bwMode="auto">
          <a:xfrm>
            <a:off x="1065255" y="3350946"/>
            <a:ext cx="10272219" cy="3401032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>
                <a:latin typeface="Bookman Old Style" panose="02050604050505020204" pitchFamily="18" charset="0"/>
              </a:rPr>
              <a:t>В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lang="ru-RU" sz="1600" dirty="0">
                <a:latin typeface="Bookman Old Style" panose="02050604050505020204" pitchFamily="18" charset="0"/>
              </a:rPr>
              <a:t>условиях ограниченных финансовых ресурсов эффективное исполнение полномочий по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администрированию доходов </a:t>
            </a:r>
            <a:r>
              <a:rPr lang="ru-RU" sz="1600" dirty="0">
                <a:latin typeface="Bookman Old Style" panose="02050604050505020204" pitchFamily="18" charset="0"/>
              </a:rPr>
              <a:t>способствует укреплению доходной базы бюджета и выявляет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дополнительные </a:t>
            </a:r>
            <a:r>
              <a:rPr lang="ru-RU" sz="1600" dirty="0">
                <a:latin typeface="Bookman Old Style" panose="02050604050505020204" pitchFamily="18" charset="0"/>
              </a:rPr>
              <a:t>резервы </a:t>
            </a:r>
            <a:r>
              <a:rPr lang="ru-RU" sz="1600" dirty="0" smtClean="0">
                <a:latin typeface="Bookman Old Style" panose="02050604050505020204" pitchFamily="18" charset="0"/>
              </a:rPr>
              <a:t>поступления </a:t>
            </a:r>
            <a:r>
              <a:rPr lang="ru-RU" sz="1600" dirty="0">
                <a:latin typeface="Bookman Old Style" panose="02050604050505020204" pitchFamily="18" charset="0"/>
              </a:rPr>
              <a:t>доходов. В целях снижения суммы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дебиторской </a:t>
            </a:r>
            <a:r>
              <a:rPr lang="ru-RU" sz="1600" dirty="0">
                <a:latin typeface="Bookman Old Style" panose="02050604050505020204" pitchFamily="18" charset="0"/>
              </a:rPr>
              <a:t>задолженности по доходам необходимо </a:t>
            </a:r>
            <a:r>
              <a:rPr lang="ru-RU" sz="1600" dirty="0" smtClean="0">
                <a:latin typeface="Bookman Old Style" panose="02050604050505020204" pitchFamily="18" charset="0"/>
              </a:rPr>
              <a:t>осуществлять </a:t>
            </a:r>
            <a:r>
              <a:rPr lang="ru-RU" sz="1600" dirty="0">
                <a:latin typeface="Bookman Old Style" panose="02050604050505020204" pitchFamily="18" charset="0"/>
              </a:rPr>
              <a:t>мониторинг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соблюдения </a:t>
            </a:r>
            <a:r>
              <a:rPr lang="ru-RU" sz="1600" dirty="0">
                <a:latin typeface="Bookman Old Style" panose="02050604050505020204" pitchFamily="18" charset="0"/>
              </a:rPr>
              <a:t>сроков уплаты платежей и организовать </a:t>
            </a:r>
            <a:r>
              <a:rPr lang="ru-RU" sz="1600" dirty="0" smtClean="0">
                <a:latin typeface="Bookman Old Style" panose="02050604050505020204" pitchFamily="18" charset="0"/>
              </a:rPr>
              <a:t>информационное </a:t>
            </a:r>
            <a:r>
              <a:rPr lang="ru-RU" sz="1600" dirty="0">
                <a:latin typeface="Bookman Old Style" panose="02050604050505020204" pitchFamily="18" charset="0"/>
              </a:rPr>
              <a:t>взаимодействие с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плательщиками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smtClean="0">
                <a:latin typeface="Bookman Old Style" panose="02050604050505020204" pitchFamily="18" charset="0"/>
              </a:rPr>
              <a:t>направленное </a:t>
            </a:r>
            <a:r>
              <a:rPr lang="ru-RU" sz="1600" dirty="0">
                <a:latin typeface="Bookman Old Style" panose="02050604050505020204" pitchFamily="18" charset="0"/>
              </a:rPr>
              <a:t>на предотвращение нарушений. </a:t>
            </a:r>
            <a:r>
              <a:rPr lang="ru-RU" sz="1600" dirty="0" smtClean="0">
                <a:latin typeface="Bookman Old Style" panose="02050604050505020204" pitchFamily="18" charset="0"/>
              </a:rPr>
              <a:t>Целесообразно </a:t>
            </a:r>
            <a:r>
              <a:rPr lang="ru-RU" sz="1600" dirty="0">
                <a:latin typeface="Bookman Old Style" panose="02050604050505020204" pitchFamily="18" charset="0"/>
              </a:rPr>
              <a:t>проводить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ежеквартальную </a:t>
            </a:r>
            <a:r>
              <a:rPr lang="ru-RU" sz="1600" dirty="0">
                <a:latin typeface="Bookman Old Style" panose="02050604050505020204" pitchFamily="18" charset="0"/>
              </a:rPr>
              <a:t>инвентаризацию сумм просроченной </a:t>
            </a:r>
            <a:r>
              <a:rPr lang="ru-RU" sz="1600" dirty="0" smtClean="0">
                <a:latin typeface="Bookman Old Style" panose="02050604050505020204" pitchFamily="18" charset="0"/>
              </a:rPr>
              <a:t>дебиторской </a:t>
            </a:r>
            <a:r>
              <a:rPr lang="ru-RU" sz="1600" dirty="0">
                <a:latin typeface="Bookman Old Style" panose="02050604050505020204" pitchFamily="18" charset="0"/>
              </a:rPr>
              <a:t>задолженности с целью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признания </a:t>
            </a:r>
            <a:r>
              <a:rPr lang="ru-RU" sz="1600" dirty="0">
                <a:latin typeface="Bookman Old Style" panose="02050604050505020204" pitchFamily="18" charset="0"/>
              </a:rPr>
              <a:t>её безнадежной к взысканию и последующего </a:t>
            </a:r>
            <a:r>
              <a:rPr lang="ru-RU" sz="1600" dirty="0" smtClean="0">
                <a:latin typeface="Bookman Old Style" panose="02050604050505020204" pitchFamily="18" charset="0"/>
              </a:rPr>
              <a:t>списания</a:t>
            </a:r>
            <a:r>
              <a:rPr lang="ru-RU" sz="1600" dirty="0">
                <a:latin typeface="Bookman Old Style" panose="02050604050505020204" pitchFamily="18" charset="0"/>
              </a:rPr>
              <a:t>. Во избежание отнесения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межбюджетных </a:t>
            </a:r>
            <a:r>
              <a:rPr lang="ru-RU" sz="1600" dirty="0">
                <a:latin typeface="Bookman Old Style" panose="02050604050505020204" pitchFamily="18" charset="0"/>
              </a:rPr>
              <a:t>трансфертов к разряду невыясненных </a:t>
            </a:r>
            <a:r>
              <a:rPr lang="ru-RU" sz="1600" dirty="0" smtClean="0">
                <a:latin typeface="Bookman Old Style" panose="02050604050505020204" pitchFamily="18" charset="0"/>
              </a:rPr>
              <a:t>поступлений </a:t>
            </a:r>
            <a:r>
              <a:rPr lang="ru-RU" sz="1600" dirty="0">
                <a:latin typeface="Bookman Old Style" panose="02050604050505020204" pitchFamily="18" charset="0"/>
              </a:rPr>
              <a:t>необходимо организовать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контроль </a:t>
            </a:r>
            <a:r>
              <a:rPr lang="ru-RU" sz="1600" dirty="0">
                <a:latin typeface="Bookman Old Style" panose="02050604050505020204" pitchFamily="18" charset="0"/>
              </a:rPr>
              <a:t>за  своевременным  внесением </a:t>
            </a:r>
            <a:r>
              <a:rPr lang="ru-RU" sz="1600" dirty="0" smtClean="0">
                <a:latin typeface="Bookman Old Style" panose="02050604050505020204" pitchFamily="18" charset="0"/>
              </a:rPr>
              <a:t>соответствующих </a:t>
            </a:r>
            <a:r>
              <a:rPr lang="ru-RU" sz="1600" dirty="0">
                <a:latin typeface="Bookman Old Style" panose="02050604050505020204" pitchFamily="18" charset="0"/>
              </a:rPr>
              <a:t>изменений в нормативные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правовые </a:t>
            </a:r>
            <a:r>
              <a:rPr lang="ru-RU" sz="1600" dirty="0">
                <a:latin typeface="Bookman Old Style" panose="02050604050505020204" pitchFamily="18" charset="0"/>
              </a:rPr>
              <a:t>акты главных администраторов </a:t>
            </a:r>
            <a:r>
              <a:rPr lang="ru-RU" sz="1600" dirty="0" smtClean="0">
                <a:latin typeface="Bookman Old Style" panose="02050604050505020204" pitchFamily="18" charset="0"/>
              </a:rPr>
              <a:t>доходов </a:t>
            </a:r>
            <a:r>
              <a:rPr lang="ru-RU" sz="1600" dirty="0">
                <a:latin typeface="Bookman Old Style" panose="02050604050505020204" pitchFamily="18" charset="0"/>
              </a:rPr>
              <a:t>по закреплению </a:t>
            </a:r>
            <a:endParaRPr lang="ru-RU" sz="1600" dirty="0" smtClean="0"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Bookman Old Style" panose="02050604050505020204" pitchFamily="18" charset="0"/>
              </a:rPr>
              <a:t>кодов </a:t>
            </a:r>
            <a:r>
              <a:rPr lang="ru-RU" sz="1600" dirty="0">
                <a:latin typeface="Bookman Old Style" panose="02050604050505020204" pitchFamily="18" charset="0"/>
              </a:rPr>
              <a:t>бюджетной классификации.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525945" y="3358629"/>
            <a:ext cx="6353832" cy="33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Текущее положение и перспективное решение задачи:</a:t>
            </a:r>
            <a:endParaRPr kumimoji="0" lang="ru-RU" altLang="ru-RU" sz="16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_s1030"/>
          <p:cNvCxnSpPr>
            <a:cxnSpLocks noChangeShapeType="1"/>
          </p:cNvCxnSpPr>
          <p:nvPr/>
        </p:nvCxnSpPr>
        <p:spPr bwMode="auto">
          <a:xfrm rot="5400000" flipV="1">
            <a:off x="6248070" y="966195"/>
            <a:ext cx="1650" cy="4064780"/>
          </a:xfrm>
          <a:prstGeom prst="bentConnector4">
            <a:avLst>
              <a:gd name="adj1" fmla="val 11581939"/>
              <a:gd name="adj2" fmla="val 100000"/>
            </a:avLst>
          </a:prstGeom>
          <a:noFill/>
          <a:ln w="31750" cmpd="dbl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6196612" y="3173202"/>
            <a:ext cx="2009" cy="183123"/>
          </a:xfrm>
          <a:prstGeom prst="line">
            <a:avLst/>
          </a:prstGeom>
          <a:noFill/>
          <a:ln w="317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0"/>
            <a:ext cx="6248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Пышминского городского округа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87817" y="344156"/>
            <a:ext cx="777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Задача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IV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«</a:t>
            </a:r>
            <a:r>
              <a:rPr lang="ru-RU" altLang="ru-RU" sz="1600" dirty="0">
                <a:latin typeface="Bookman Old Style" panose="02050604050505020204" pitchFamily="18" charset="0"/>
              </a:rPr>
              <a:t>Повышение эффективности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системы </a:t>
            </a:r>
            <a:r>
              <a:rPr lang="ru-RU" altLang="ru-RU" sz="1600" dirty="0">
                <a:latin typeface="Bookman Old Style" panose="02050604050505020204" pitchFamily="18" charset="0"/>
              </a:rPr>
              <a:t>муниципального </a:t>
            </a:r>
            <a:endParaRPr lang="en-US" altLang="ru-RU" sz="1600" dirty="0">
              <a:latin typeface="Bookman Old Style" panose="020506040505050202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 smtClean="0">
                <a:latin typeface="Bookman Old Style" panose="02050604050505020204" pitchFamily="18" charset="0"/>
              </a:rPr>
              <a:t>	   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финансового </a:t>
            </a:r>
            <a:r>
              <a:rPr lang="ru-RU" altLang="ru-RU" sz="1600" dirty="0">
                <a:latin typeface="Bookman Old Style" panose="02050604050505020204" pitchFamily="18" charset="0"/>
              </a:rPr>
              <a:t>контроля и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контроля </a:t>
            </a:r>
            <a:r>
              <a:rPr lang="ru-RU" altLang="ru-RU" sz="1600" dirty="0">
                <a:latin typeface="Bookman Old Style" panose="02050604050505020204" pitchFamily="18" charset="0"/>
              </a:rPr>
              <a:t>в сфере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закупок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567764" y="1243939"/>
            <a:ext cx="2903142" cy="3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Описание</a:t>
            </a:r>
            <a:r>
              <a:rPr kumimoji="0" lang="en-US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задачи:</a:t>
            </a:r>
            <a:endParaRPr kumimoji="0" lang="ru-RU" altLang="ru-RU" sz="18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436889" y="1214925"/>
            <a:ext cx="2824548" cy="3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Ожидаемый результат:</a:t>
            </a:r>
            <a:endParaRPr kumimoji="0" lang="ru-RU" altLang="ru-RU" sz="18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_s1034"/>
          <p:cNvSpPr>
            <a:spLocks noChangeArrowheads="1"/>
          </p:cNvSpPr>
          <p:nvPr/>
        </p:nvSpPr>
        <p:spPr bwMode="auto">
          <a:xfrm>
            <a:off x="693063" y="1255028"/>
            <a:ext cx="5163443" cy="213787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en-US" sz="1400" dirty="0">
              <a:latin typeface="Bookman Old Style" panose="02050604050505020204" pitchFamily="18" charset="0"/>
            </a:endParaRPr>
          </a:p>
          <a:p>
            <a:pPr algn="ctr"/>
            <a:endParaRPr lang="en-US" sz="800" dirty="0" smtClean="0">
              <a:latin typeface="Bookman Old Style" panose="02050604050505020204" pitchFamily="18" charset="0"/>
            </a:endParaRPr>
          </a:p>
          <a:p>
            <a:pPr algn="ctr"/>
            <a:endParaRPr lang="en-US" sz="8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>
                <a:latin typeface="Bookman Old Style" panose="02050604050505020204" pitchFamily="18" charset="0"/>
              </a:rPr>
              <a:t>О</a:t>
            </a:r>
            <a:r>
              <a:rPr lang="ru-RU" sz="1400" dirty="0" smtClean="0">
                <a:latin typeface="Bookman Old Style" panose="02050604050505020204" pitchFamily="18" charset="0"/>
              </a:rPr>
              <a:t>беспечение </a:t>
            </a:r>
            <a:r>
              <a:rPr lang="ru-RU" sz="1400" dirty="0">
                <a:latin typeface="Bookman Old Style" panose="02050604050505020204" pitchFamily="18" charset="0"/>
              </a:rPr>
              <a:t>эффективного функционирования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системы </a:t>
            </a:r>
            <a:r>
              <a:rPr lang="ru-RU" sz="1400" dirty="0">
                <a:latin typeface="Bookman Old Style" panose="02050604050505020204" pitchFamily="18" charset="0"/>
              </a:rPr>
              <a:t>муниципального финансового контроля,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в </a:t>
            </a:r>
            <a:r>
              <a:rPr lang="ru-RU" sz="1400" dirty="0">
                <a:latin typeface="Bookman Old Style" panose="02050604050505020204" pitchFamily="18" charset="0"/>
              </a:rPr>
              <a:t>том числе за </a:t>
            </a:r>
            <a:r>
              <a:rPr lang="ru-RU" sz="1400" dirty="0" smtClean="0">
                <a:latin typeface="Bookman Old Style" panose="02050604050505020204" pitchFamily="18" charset="0"/>
              </a:rPr>
              <a:t>полнотой </a:t>
            </a:r>
            <a:r>
              <a:rPr lang="ru-RU" sz="1400" dirty="0">
                <a:latin typeface="Bookman Old Style" panose="02050604050505020204" pitchFamily="18" charset="0"/>
              </a:rPr>
              <a:t>и достоверностью </a:t>
            </a:r>
            <a:r>
              <a:rPr lang="ru-RU" sz="1400" dirty="0" smtClean="0">
                <a:latin typeface="Bookman Old Style" panose="02050604050505020204" pitchFamily="18" charset="0"/>
              </a:rPr>
              <a:t>отчетности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о </a:t>
            </a:r>
            <a:r>
              <a:rPr lang="ru-RU" sz="1400" dirty="0">
                <a:latin typeface="Bookman Old Style" panose="02050604050505020204" pitchFamily="18" charset="0"/>
              </a:rPr>
              <a:t>реализации </a:t>
            </a:r>
            <a:r>
              <a:rPr lang="ru-RU" sz="1400" dirty="0" smtClean="0">
                <a:latin typeface="Bookman Old Style" panose="02050604050505020204" pitchFamily="18" charset="0"/>
              </a:rPr>
              <a:t>муниципальных </a:t>
            </a:r>
            <a:r>
              <a:rPr lang="ru-RU" sz="1400" dirty="0">
                <a:latin typeface="Bookman Old Style" panose="02050604050505020204" pitchFamily="18" charset="0"/>
              </a:rPr>
              <a:t>программ, </a:t>
            </a:r>
            <a:r>
              <a:rPr lang="ru-RU" sz="1400" dirty="0" smtClean="0">
                <a:latin typeface="Bookman Old Style" panose="02050604050505020204" pitchFamily="18" charset="0"/>
              </a:rPr>
              <a:t>и </a:t>
            </a:r>
            <a:r>
              <a:rPr lang="ru-RU" sz="1400" dirty="0">
                <a:latin typeface="Bookman Old Style" panose="02050604050505020204" pitchFamily="18" charset="0"/>
              </a:rPr>
              <a:t>перехода к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оценке </a:t>
            </a:r>
            <a:r>
              <a:rPr lang="ru-RU" sz="1400" dirty="0">
                <a:latin typeface="Bookman Old Style" panose="02050604050505020204" pitchFamily="18" charset="0"/>
              </a:rPr>
              <a:t>эффективности </a:t>
            </a:r>
            <a:r>
              <a:rPr lang="ru-RU" sz="1400" dirty="0" smtClean="0">
                <a:latin typeface="Bookman Old Style" panose="02050604050505020204" pitchFamily="18" charset="0"/>
              </a:rPr>
              <a:t>(</a:t>
            </a:r>
            <a:r>
              <a:rPr lang="ru-RU" sz="1400" dirty="0">
                <a:latin typeface="Bookman Old Style" panose="02050604050505020204" pitchFamily="18" charset="0"/>
              </a:rPr>
              <a:t>результативности </a:t>
            </a:r>
            <a:r>
              <a:rPr lang="ru-RU" sz="1400" dirty="0" smtClean="0">
                <a:latin typeface="Bookman Old Style" panose="02050604050505020204" pitchFamily="18" charset="0"/>
              </a:rPr>
              <a:t>и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экономности</a:t>
            </a:r>
            <a:r>
              <a:rPr lang="ru-RU" sz="1400" dirty="0">
                <a:latin typeface="Bookman Old Style" panose="02050604050505020204" pitchFamily="18" charset="0"/>
              </a:rPr>
              <a:t>) </a:t>
            </a:r>
            <a:r>
              <a:rPr lang="ru-RU" sz="1400" dirty="0" smtClean="0">
                <a:latin typeface="Bookman Old Style" panose="02050604050505020204" pitchFamily="18" charset="0"/>
              </a:rPr>
              <a:t>бюджетных </a:t>
            </a:r>
            <a:r>
              <a:rPr lang="ru-RU" sz="1400" dirty="0">
                <a:latin typeface="Bookman Old Style" panose="02050604050505020204" pitchFamily="18" charset="0"/>
              </a:rPr>
              <a:t>расходов</a:t>
            </a:r>
            <a:r>
              <a:rPr lang="ru-RU" sz="1400" dirty="0" smtClean="0">
                <a:latin typeface="Bookman Old Style" panose="02050604050505020204" pitchFamily="18" charset="0"/>
              </a:rPr>
              <a:t>.</a:t>
            </a:r>
            <a:r>
              <a:rPr lang="en-US" sz="1400" dirty="0" smtClean="0"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latin typeface="Bookman Old Style" panose="02050604050505020204" pitchFamily="18" charset="0"/>
              </a:rPr>
              <a:t>Осуществление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контроля </a:t>
            </a:r>
            <a:r>
              <a:rPr lang="ru-RU" sz="1400" dirty="0">
                <a:latin typeface="Bookman Old Style" panose="02050604050505020204" pitchFamily="18" charset="0"/>
              </a:rPr>
              <a:t>в сфере </a:t>
            </a:r>
            <a:r>
              <a:rPr lang="ru-RU" sz="1400" dirty="0" smtClean="0">
                <a:latin typeface="Bookman Old Style" panose="02050604050505020204" pitchFamily="18" charset="0"/>
              </a:rPr>
              <a:t>закупок </a:t>
            </a:r>
            <a:r>
              <a:rPr lang="ru-RU" sz="1400" dirty="0">
                <a:latin typeface="Bookman Old Style" panose="02050604050505020204" pitchFamily="18" charset="0"/>
              </a:rPr>
              <a:t>на муниципальном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уровне </a:t>
            </a:r>
            <a:r>
              <a:rPr lang="ru-RU" sz="1400" dirty="0">
                <a:latin typeface="Bookman Old Style" panose="02050604050505020204" pitchFamily="18" charset="0"/>
              </a:rPr>
              <a:t>на системной основе, предусматривающее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охват </a:t>
            </a:r>
            <a:r>
              <a:rPr lang="ru-RU" sz="1400" dirty="0">
                <a:latin typeface="Bookman Old Style" panose="02050604050505020204" pitchFamily="18" charset="0"/>
              </a:rPr>
              <a:t>наиболее значимых объектов контроля.</a:t>
            </a:r>
          </a:p>
          <a:p>
            <a:pPr algn="ctr"/>
            <a:endParaRPr lang="ru-RU" sz="1400" dirty="0" smtClean="0">
              <a:latin typeface="Bookman Old Style" panose="02050604050505020204" pitchFamily="18" charset="0"/>
            </a:endParaRPr>
          </a:p>
        </p:txBody>
      </p:sp>
      <p:sp>
        <p:nvSpPr>
          <p:cNvPr id="9" name="_s1034"/>
          <p:cNvSpPr>
            <a:spLocks noChangeArrowheads="1"/>
          </p:cNvSpPr>
          <p:nvPr/>
        </p:nvSpPr>
        <p:spPr bwMode="auto">
          <a:xfrm>
            <a:off x="6361211" y="1222941"/>
            <a:ext cx="5190211" cy="2169964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8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Повышение </a:t>
            </a:r>
            <a:r>
              <a:rPr lang="ru-RU" sz="1400" dirty="0">
                <a:latin typeface="Bookman Old Style" panose="02050604050505020204" pitchFamily="18" charset="0"/>
              </a:rPr>
              <a:t>эффективности (результативности и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экономности</a:t>
            </a:r>
            <a:r>
              <a:rPr lang="ru-RU" sz="1400" dirty="0">
                <a:latin typeface="Bookman Old Style" panose="02050604050505020204" pitchFamily="18" charset="0"/>
              </a:rPr>
              <a:t>) бюджетных расходов за счет </a:t>
            </a:r>
            <a:r>
              <a:rPr lang="ru-RU" sz="1400" dirty="0" smtClean="0">
                <a:latin typeface="Bookman Old Style" panose="02050604050505020204" pitchFamily="18" charset="0"/>
              </a:rPr>
              <a:t>обеспечения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взаимодействия </a:t>
            </a:r>
            <a:r>
              <a:rPr lang="ru-RU" sz="1400" dirty="0">
                <a:latin typeface="Bookman Old Style" panose="02050604050505020204" pitchFamily="18" charset="0"/>
              </a:rPr>
              <a:t>органов муниципального </a:t>
            </a:r>
            <a:r>
              <a:rPr lang="ru-RU" sz="1400" dirty="0" smtClean="0">
                <a:latin typeface="Bookman Old Style" panose="02050604050505020204" pitchFamily="18" charset="0"/>
              </a:rPr>
              <a:t>финансового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контроля</a:t>
            </a:r>
            <a:r>
              <a:rPr lang="ru-RU" sz="1400" dirty="0">
                <a:latin typeface="Bookman Old Style" panose="02050604050505020204" pitchFamily="18" charset="0"/>
              </a:rPr>
              <a:t>, внутреннего финансового контроля и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внутреннего </a:t>
            </a:r>
            <a:r>
              <a:rPr lang="ru-RU" sz="1400" dirty="0">
                <a:latin typeface="Bookman Old Style" panose="02050604050505020204" pitchFamily="18" charset="0"/>
              </a:rPr>
              <a:t>финансового аудита</a:t>
            </a:r>
            <a:r>
              <a:rPr lang="ru-RU" sz="1400" dirty="0" smtClean="0">
                <a:latin typeface="Bookman Old Style" panose="02050604050505020204" pitchFamily="18" charset="0"/>
              </a:rPr>
              <a:t>.</a:t>
            </a:r>
            <a:r>
              <a:rPr lang="en-US" sz="1400" dirty="0" smtClean="0">
                <a:latin typeface="Bookman Old Style" panose="02050604050505020204" pitchFamily="18" charset="0"/>
              </a:rPr>
              <a:t> </a:t>
            </a:r>
            <a:r>
              <a:rPr lang="ru-RU" sz="1400" dirty="0" smtClean="0">
                <a:latin typeface="Bookman Old Style" panose="02050604050505020204" pitchFamily="18" charset="0"/>
              </a:rPr>
              <a:t>Повышение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эффективности </a:t>
            </a:r>
            <a:r>
              <a:rPr lang="ru-RU" sz="1400" dirty="0">
                <a:latin typeface="Bookman Old Style" panose="02050604050505020204" pitchFamily="18" charset="0"/>
              </a:rPr>
              <a:t>контроля в сфере закупок товаров, </a:t>
            </a:r>
            <a:endParaRPr lang="en-US" sz="1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400" dirty="0" smtClean="0">
                <a:latin typeface="Bookman Old Style" panose="02050604050505020204" pitchFamily="18" charset="0"/>
              </a:rPr>
              <a:t>работ</a:t>
            </a:r>
            <a:r>
              <a:rPr lang="ru-RU" sz="1400" dirty="0">
                <a:latin typeface="Bookman Old Style" panose="02050604050505020204" pitchFamily="18" charset="0"/>
              </a:rPr>
              <a:t>, услуг для нужд Пышминского городского округа.</a:t>
            </a: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6196519" y="3583803"/>
            <a:ext cx="1994" cy="217367"/>
          </a:xfrm>
          <a:prstGeom prst="line">
            <a:avLst/>
          </a:prstGeom>
          <a:noFill/>
          <a:ln w="317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4" name="_s1030"/>
          <p:cNvCxnSpPr>
            <a:cxnSpLocks noChangeShapeType="1"/>
          </p:cNvCxnSpPr>
          <p:nvPr/>
        </p:nvCxnSpPr>
        <p:spPr bwMode="auto">
          <a:xfrm rot="5400000" flipV="1">
            <a:off x="6202120" y="1379316"/>
            <a:ext cx="1650" cy="4064780"/>
          </a:xfrm>
          <a:prstGeom prst="bentConnector4">
            <a:avLst>
              <a:gd name="adj1" fmla="val 10773879"/>
              <a:gd name="adj2" fmla="val 100000"/>
            </a:avLst>
          </a:prstGeom>
          <a:noFill/>
          <a:ln w="31750" cmpd="dbl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_s1031"/>
          <p:cNvSpPr>
            <a:spLocks noChangeArrowheads="1"/>
          </p:cNvSpPr>
          <p:nvPr/>
        </p:nvSpPr>
        <p:spPr bwMode="auto">
          <a:xfrm>
            <a:off x="1065255" y="3788021"/>
            <a:ext cx="10272219" cy="2793254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2574" y="4306197"/>
            <a:ext cx="9962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В </a:t>
            </a:r>
            <a:r>
              <a:rPr lang="ru-RU" sz="16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Пышминском</a:t>
            </a:r>
            <a:r>
              <a:rPr lang="ru-RU" sz="16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городском округе создана система муниципального финансового контроля, отвечающая новым требованиям бюджетного законодательства и включает в себя контроль Счетной палаты Пышминского городского округа и Финансового управления </a:t>
            </a:r>
            <a:endParaRPr lang="ru-RU" sz="16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администрации </a:t>
            </a:r>
            <a:r>
              <a:rPr lang="ru-RU" sz="16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Пышминского городского округа.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Кроме того в </a:t>
            </a:r>
            <a:r>
              <a:rPr lang="ru-RU" sz="16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Пышминском</a:t>
            </a:r>
            <a:r>
              <a:rPr lang="ru-RU" sz="16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городском округе успешно функционирует система контроля муниципальных закупок. Ежегодно увеличивается объем проверенных средств, направляемых на закупки и количество проверенных процедур.</a:t>
            </a:r>
            <a:endParaRPr lang="ru-RU" sz="16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25945" y="3791776"/>
            <a:ext cx="6353832" cy="338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Текущее положение и перспективное решение задачи:</a:t>
            </a:r>
            <a:endParaRPr kumimoji="0" lang="ru-RU" altLang="ru-RU" sz="16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0"/>
            <a:ext cx="6248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Пышминского городского округа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09123" y="396477"/>
            <a:ext cx="1047950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Задача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V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«</a:t>
            </a:r>
            <a:r>
              <a:rPr lang="ru-RU" altLang="ru-RU" sz="1600" dirty="0">
                <a:latin typeface="Bookman Old Style" panose="02050604050505020204" pitchFamily="18" charset="0"/>
              </a:rPr>
              <a:t>Повышение </a:t>
            </a:r>
            <a:r>
              <a:rPr lang="ru-RU" altLang="ru-RU" sz="1600" dirty="0" smtClean="0">
                <a:latin typeface="Bookman Old Style" panose="02050604050505020204" pitchFamily="18" charset="0"/>
              </a:rPr>
              <a:t>открытости бюджетной политики Пышминского </a:t>
            </a:r>
            <a:r>
              <a:rPr lang="ru-RU" altLang="ru-RU" sz="1600" dirty="0">
                <a:latin typeface="Bookman Old Style" panose="02050604050505020204" pitchFamily="18" charset="0"/>
              </a:rPr>
              <a:t>городского округа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6019800" y="999838"/>
            <a:ext cx="3133188" cy="3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Ожидаемый результат:</a:t>
            </a:r>
            <a:endParaRPr kumimoji="0" lang="ru-RU" altLang="ru-RU" sz="18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691196" y="1147737"/>
            <a:ext cx="2903142" cy="3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Описание</a:t>
            </a:r>
            <a:r>
              <a:rPr kumimoji="0" lang="en-US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задачи:</a:t>
            </a:r>
            <a:endParaRPr kumimoji="0" lang="ru-RU" altLang="ru-RU" sz="18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_s1034"/>
          <p:cNvSpPr>
            <a:spLocks noChangeArrowheads="1"/>
          </p:cNvSpPr>
          <p:nvPr/>
        </p:nvSpPr>
        <p:spPr bwMode="auto">
          <a:xfrm>
            <a:off x="926135" y="1104339"/>
            <a:ext cx="5000173" cy="209603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1400" dirty="0" smtClean="0">
              <a:latin typeface="Bookman Old Style" panose="02050604050505020204" pitchFamily="18" charset="0"/>
            </a:endParaRPr>
          </a:p>
        </p:txBody>
      </p:sp>
      <p:sp>
        <p:nvSpPr>
          <p:cNvPr id="9" name="_s1034"/>
          <p:cNvSpPr>
            <a:spLocks noChangeArrowheads="1"/>
          </p:cNvSpPr>
          <p:nvPr/>
        </p:nvSpPr>
        <p:spPr bwMode="auto">
          <a:xfrm>
            <a:off x="6191173" y="1073689"/>
            <a:ext cx="5574885" cy="2149102"/>
          </a:xfrm>
          <a:prstGeom prst="roundRect">
            <a:avLst>
              <a:gd name="adj" fmla="val 9369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ru-RU" sz="1400" dirty="0" smtClean="0">
              <a:latin typeface="Bookman Old Style" panose="02050604050505020204" pitchFamily="18" charset="0"/>
            </a:endParaRPr>
          </a:p>
          <a:p>
            <a:endParaRPr lang="en-US" sz="12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300" dirty="0">
                <a:latin typeface="Bookman Old Style" panose="02050604050505020204" pitchFamily="18" charset="0"/>
              </a:rPr>
              <a:t>П</a:t>
            </a:r>
            <a:r>
              <a:rPr lang="ru-RU" sz="1300" dirty="0" smtClean="0">
                <a:latin typeface="Bookman Old Style" panose="02050604050505020204" pitchFamily="18" charset="0"/>
              </a:rPr>
              <a:t>овышение </a:t>
            </a:r>
            <a:r>
              <a:rPr lang="ru-RU" sz="1300" dirty="0">
                <a:latin typeface="Bookman Old Style" panose="02050604050505020204" pitchFamily="18" charset="0"/>
              </a:rPr>
              <a:t>прозрачности и открытости </a:t>
            </a:r>
            <a:r>
              <a:rPr lang="ru-RU" sz="1300" dirty="0" smtClean="0">
                <a:latin typeface="Bookman Old Style" panose="02050604050505020204" pitchFamily="18" charset="0"/>
              </a:rPr>
              <a:t>бюджетной системы </a:t>
            </a: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Пышминского </a:t>
            </a:r>
            <a:r>
              <a:rPr lang="ru-RU" sz="1300" dirty="0">
                <a:latin typeface="Bookman Old Style" panose="02050604050505020204" pitchFamily="18" charset="0"/>
              </a:rPr>
              <a:t>городского округа</a:t>
            </a:r>
            <a:r>
              <a:rPr lang="ru-RU" sz="1300" dirty="0" smtClean="0">
                <a:latin typeface="Bookman Old Style" panose="02050604050505020204" pitchFamily="18" charset="0"/>
              </a:rPr>
              <a:t>. Наглядное </a:t>
            </a:r>
            <a:r>
              <a:rPr lang="ru-RU" sz="1300" dirty="0">
                <a:latin typeface="Bookman Old Style" panose="02050604050505020204" pitchFamily="18" charset="0"/>
              </a:rPr>
              <a:t>и удобное </a:t>
            </a:r>
            <a:endParaRPr lang="ru-RU" sz="13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представление </a:t>
            </a:r>
            <a:r>
              <a:rPr lang="ru-RU" sz="1300" dirty="0">
                <a:latin typeface="Bookman Old Style" panose="02050604050505020204" pitchFamily="18" charset="0"/>
              </a:rPr>
              <a:t>сведений о </a:t>
            </a:r>
            <a:r>
              <a:rPr lang="ru-RU" sz="1300" dirty="0" smtClean="0">
                <a:latin typeface="Bookman Old Style" panose="02050604050505020204" pitchFamily="18" charset="0"/>
              </a:rPr>
              <a:t>бюджете </a:t>
            </a:r>
            <a:r>
              <a:rPr lang="ru-RU" sz="1300" dirty="0">
                <a:latin typeface="Bookman Old Style" panose="02050604050505020204" pitchFamily="18" charset="0"/>
              </a:rPr>
              <a:t>и бюджетном процессе</a:t>
            </a:r>
            <a:r>
              <a:rPr lang="ru-RU" sz="1300" dirty="0" smtClean="0">
                <a:latin typeface="Bookman Old Style" panose="02050604050505020204" pitchFamily="18" charset="0"/>
              </a:rPr>
              <a:t>.</a:t>
            </a:r>
            <a:r>
              <a:rPr lang="en-US" sz="1300" dirty="0" smtClean="0">
                <a:latin typeface="Bookman Old Style" panose="02050604050505020204" pitchFamily="18" charset="0"/>
              </a:rPr>
              <a:t> </a:t>
            </a:r>
            <a:endParaRPr lang="ru-RU" sz="13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Реализация </a:t>
            </a:r>
            <a:r>
              <a:rPr lang="ru-RU" sz="1300" dirty="0">
                <a:latin typeface="Bookman Old Style" panose="02050604050505020204" pitchFamily="18" charset="0"/>
              </a:rPr>
              <a:t>права </a:t>
            </a:r>
            <a:r>
              <a:rPr lang="ru-RU" sz="1300" dirty="0" smtClean="0">
                <a:latin typeface="Bookman Old Style" panose="02050604050505020204" pitchFamily="18" charset="0"/>
              </a:rPr>
              <a:t>общественности </a:t>
            </a:r>
            <a:r>
              <a:rPr lang="ru-RU" sz="1300" dirty="0">
                <a:latin typeface="Bookman Old Style" panose="02050604050505020204" pitchFamily="18" charset="0"/>
              </a:rPr>
              <a:t>на информацию </a:t>
            </a:r>
            <a:endParaRPr lang="ru-RU" sz="13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о </a:t>
            </a:r>
            <a:r>
              <a:rPr lang="ru-RU" sz="1300" dirty="0">
                <a:latin typeface="Bookman Old Style" panose="02050604050505020204" pitchFamily="18" charset="0"/>
              </a:rPr>
              <a:t>бюджете и учет </a:t>
            </a:r>
            <a:r>
              <a:rPr lang="ru-RU" sz="1300" dirty="0" smtClean="0">
                <a:latin typeface="Bookman Old Style" panose="02050604050505020204" pitchFamily="18" charset="0"/>
              </a:rPr>
              <a:t>ее </a:t>
            </a:r>
            <a:r>
              <a:rPr lang="ru-RU" sz="1300" dirty="0">
                <a:latin typeface="Bookman Old Style" panose="02050604050505020204" pitchFamily="18" charset="0"/>
              </a:rPr>
              <a:t>точки зрения в конечных решениях </a:t>
            </a:r>
            <a:endParaRPr lang="ru-RU" sz="13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по </a:t>
            </a:r>
            <a:r>
              <a:rPr lang="ru-RU" sz="1300" dirty="0">
                <a:latin typeface="Bookman Old Style" panose="02050604050505020204" pitchFamily="18" charset="0"/>
              </a:rPr>
              <a:t>бюджету </a:t>
            </a:r>
            <a:r>
              <a:rPr lang="ru-RU" sz="1300" dirty="0" smtClean="0">
                <a:latin typeface="Bookman Old Style" panose="02050604050505020204" pitchFamily="18" charset="0"/>
              </a:rPr>
              <a:t>(</a:t>
            </a:r>
            <a:r>
              <a:rPr lang="ru-RU" sz="1300" dirty="0">
                <a:latin typeface="Bookman Old Style" panose="02050604050505020204" pitchFamily="18" charset="0"/>
              </a:rPr>
              <a:t>приоритеты, распределение ресурсов и т.д.).</a:t>
            </a:r>
          </a:p>
          <a:p>
            <a:pPr algn="ctr"/>
            <a:r>
              <a:rPr lang="ru-RU" sz="1300" dirty="0">
                <a:latin typeface="Bookman Old Style" panose="02050604050505020204" pitchFamily="18" charset="0"/>
              </a:rPr>
              <a:t>Повышение ответственности органов местного </a:t>
            </a:r>
            <a:r>
              <a:rPr lang="ru-RU" sz="1300" dirty="0" smtClean="0">
                <a:latin typeface="Bookman Old Style" panose="02050604050505020204" pitchFamily="18" charset="0"/>
              </a:rPr>
              <a:t>самоуправления </a:t>
            </a: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за </a:t>
            </a:r>
            <a:r>
              <a:rPr lang="ru-RU" sz="1300" dirty="0">
                <a:latin typeface="Bookman Old Style" panose="02050604050505020204" pitchFamily="18" charset="0"/>
              </a:rPr>
              <a:t>разработку и исполнение </a:t>
            </a:r>
            <a:r>
              <a:rPr lang="ru-RU" sz="1300" dirty="0" smtClean="0">
                <a:latin typeface="Bookman Old Style" panose="02050604050505020204" pitchFamily="18" charset="0"/>
              </a:rPr>
              <a:t>бюджета в </a:t>
            </a:r>
            <a:r>
              <a:rPr lang="ru-RU" sz="1300" dirty="0">
                <a:latin typeface="Bookman Old Style" panose="02050604050505020204" pitchFamily="18" charset="0"/>
              </a:rPr>
              <a:t>связи с усилением </a:t>
            </a:r>
            <a:endParaRPr lang="ru-RU" sz="13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контроля </a:t>
            </a:r>
            <a:r>
              <a:rPr lang="ru-RU" sz="1300" dirty="0">
                <a:latin typeface="Bookman Old Style" panose="02050604050505020204" pitchFamily="18" charset="0"/>
              </a:rPr>
              <a:t>со стороны </a:t>
            </a:r>
            <a:r>
              <a:rPr lang="ru-RU" sz="1300" dirty="0" smtClean="0">
                <a:latin typeface="Bookman Old Style" panose="02050604050505020204" pitchFamily="18" charset="0"/>
              </a:rPr>
              <a:t>общественности </a:t>
            </a:r>
            <a:r>
              <a:rPr lang="ru-RU" sz="1300" dirty="0">
                <a:latin typeface="Bookman Old Style" panose="02050604050505020204" pitchFamily="18" charset="0"/>
              </a:rPr>
              <a:t>за качеством </a:t>
            </a:r>
            <a:endParaRPr lang="ru-RU" sz="1300" dirty="0" smtClean="0">
              <a:latin typeface="Bookman Old Style" panose="02050604050505020204" pitchFamily="18" charset="0"/>
            </a:endParaRPr>
          </a:p>
          <a:p>
            <a:pPr algn="ctr"/>
            <a:r>
              <a:rPr lang="ru-RU" sz="1300" dirty="0" smtClean="0">
                <a:latin typeface="Bookman Old Style" panose="02050604050505020204" pitchFamily="18" charset="0"/>
              </a:rPr>
              <a:t>принимаемых решений </a:t>
            </a:r>
            <a:r>
              <a:rPr lang="ru-RU" sz="1300" dirty="0">
                <a:latin typeface="Bookman Old Style" panose="02050604050505020204" pitchFamily="18" charset="0"/>
              </a:rPr>
              <a:t>по бюджету и его исполнением.</a:t>
            </a:r>
          </a:p>
          <a:p>
            <a:pPr algn="ctr"/>
            <a:endParaRPr 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6060141" y="3472332"/>
            <a:ext cx="5976" cy="226776"/>
          </a:xfrm>
          <a:prstGeom prst="line">
            <a:avLst/>
          </a:prstGeom>
          <a:noFill/>
          <a:ln w="3175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1" name="_s1030"/>
          <p:cNvCxnSpPr>
            <a:cxnSpLocks noChangeShapeType="1"/>
          </p:cNvCxnSpPr>
          <p:nvPr/>
        </p:nvCxnSpPr>
        <p:spPr bwMode="auto">
          <a:xfrm rot="5400000" flipV="1">
            <a:off x="6153416" y="1180375"/>
            <a:ext cx="1650" cy="4064780"/>
          </a:xfrm>
          <a:prstGeom prst="bentConnector4">
            <a:avLst>
              <a:gd name="adj1" fmla="val 15862667"/>
              <a:gd name="adj2" fmla="val 100000"/>
            </a:avLst>
          </a:prstGeom>
          <a:noFill/>
          <a:ln w="31750" cap="flat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_s1031"/>
          <p:cNvSpPr>
            <a:spLocks noChangeArrowheads="1"/>
          </p:cNvSpPr>
          <p:nvPr/>
        </p:nvSpPr>
        <p:spPr bwMode="auto">
          <a:xfrm>
            <a:off x="664021" y="3708309"/>
            <a:ext cx="10769710" cy="3043669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latin typeface="Bookman Old Style" panose="02050604050505020204" pitchFamily="18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055779" y="3710353"/>
            <a:ext cx="635383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sng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Текущее положение и перспективное решение задачи:</a:t>
            </a:r>
            <a:endParaRPr kumimoji="0" lang="ru-RU" altLang="ru-RU" sz="1400" b="0" i="0" u="sng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065255" y="1453329"/>
            <a:ext cx="472193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беспечение прозрачности деятельности органов местного самоуправления, принимающих 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участие в подготовке, исполнении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местного бюджета и составлении бюджетной отчетности; освещение процедур бюджетного процесса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и параметров местного бюджета</a:t>
            </a: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гражданского общества.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Bookman Old Style" panose="0205060405050502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0179" y="3879474"/>
            <a:ext cx="1037122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8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Пышминском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городском округе планомерно и последовательно осуществляются мероприятия, </a:t>
            </a:r>
            <a:endParaRPr lang="ru-RU" sz="14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направленные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на повышение открытости бюджетного процесса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. Начиная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 2013 года 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публикуется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«Бюджет для граждан». В настоящее время на официальном сайте администрации 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Пышминского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городского округа размещено 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8 документов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 формате «Бюджет для граждан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». Данные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документы содержат в виде открытой и понятной гражданам информации основные 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параметры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местного бюджета, объемы бюджетных ассигнований по наиболее значимым расходным 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обязательствам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плановые и фактические значения отдельных показателей, характеризующих 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результаты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использования бюджетных средств</a:t>
            </a: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. На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официальном сайте  Пышминского </a:t>
            </a:r>
            <a:endParaRPr lang="ru-RU" sz="14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городского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округа регулярно публикуются сведения об исполнении  бюджета Пышминского городского </a:t>
            </a:r>
            <a:endParaRPr lang="ru-RU" sz="14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округа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а также решение Думы Пышминского городского округа о бюджете Пышминского </a:t>
            </a:r>
            <a:endParaRPr lang="ru-RU" sz="14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городского 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округа на очередной финансовый год и плановый период.</a:t>
            </a:r>
          </a:p>
          <a:p>
            <a:pPr algn="ctr">
              <a:spcAft>
                <a:spcPts val="0"/>
              </a:spcAft>
            </a:pP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 2016 года на официальном сайте Пышминского городского округа публикуется </a:t>
            </a:r>
            <a:endParaRPr lang="ru-RU" sz="14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«</a:t>
            </a:r>
            <a:r>
              <a:rPr lang="ru-RU" sz="1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Открытый бюджет Пышминского городского округа».</a:t>
            </a:r>
            <a:endParaRPr lang="ru-RU" sz="1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7162800" cy="68580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0"/>
            <a:ext cx="6248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Финансовое управление администрации Пышминского городского округа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Organization Chart 7"/>
          <p:cNvGrpSpPr>
            <a:grpSpLocks noChangeAspect="1"/>
          </p:cNvGrpSpPr>
          <p:nvPr/>
        </p:nvGrpSpPr>
        <p:grpSpPr bwMode="auto">
          <a:xfrm>
            <a:off x="264701" y="613611"/>
            <a:ext cx="11434307" cy="5929308"/>
            <a:chOff x="432" y="841"/>
            <a:chExt cx="5032" cy="3295"/>
          </a:xfrm>
        </p:grpSpPr>
        <p:cxnSp>
          <p:nvCxnSpPr>
            <p:cNvPr id="5123" name="_s5123"/>
            <p:cNvCxnSpPr>
              <a:cxnSpLocks noChangeShapeType="1"/>
            </p:cNvCxnSpPr>
            <p:nvPr/>
          </p:nvCxnSpPr>
          <p:spPr bwMode="auto">
            <a:xfrm rot="16200000" flipH="1">
              <a:off x="2776" y="1784"/>
              <a:ext cx="705" cy="401"/>
            </a:xfrm>
            <a:prstGeom prst="bentConnector3">
              <a:avLst>
                <a:gd name="adj1" fmla="val 29361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4" name="_s5124"/>
            <p:cNvCxnSpPr>
              <a:cxnSpLocks noChangeShapeType="1"/>
            </p:cNvCxnSpPr>
            <p:nvPr/>
          </p:nvCxnSpPr>
          <p:spPr bwMode="auto">
            <a:xfrm rot="5400000" flipH="1">
              <a:off x="344" y="1768"/>
              <a:ext cx="517" cy="245"/>
            </a:xfrm>
            <a:prstGeom prst="bentConnector3">
              <a:avLst>
                <a:gd name="adj1" fmla="val -1472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" name="_s5125"/>
            <p:cNvCxnSpPr>
              <a:cxnSpLocks noChangeShapeType="1"/>
            </p:cNvCxnSpPr>
            <p:nvPr/>
          </p:nvCxnSpPr>
          <p:spPr bwMode="auto">
            <a:xfrm rot="16200000">
              <a:off x="236" y="2164"/>
              <a:ext cx="757" cy="366"/>
            </a:xfrm>
            <a:prstGeom prst="bentConnector3">
              <a:avLst>
                <a:gd name="adj1" fmla="val 98495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_s5126"/>
            <p:cNvCxnSpPr>
              <a:cxnSpLocks noChangeShapeType="1"/>
            </p:cNvCxnSpPr>
            <p:nvPr/>
          </p:nvCxnSpPr>
          <p:spPr bwMode="auto">
            <a:xfrm rot="10800000">
              <a:off x="2112" y="1968"/>
              <a:ext cx="555" cy="48"/>
            </a:xfrm>
            <a:prstGeom prst="bentConnector3">
              <a:avLst>
                <a:gd name="adj1" fmla="val 12972"/>
              </a:avLst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5127"/>
            <p:cNvSpPr>
              <a:spLocks noChangeArrowheads="1"/>
            </p:cNvSpPr>
            <p:nvPr/>
          </p:nvSpPr>
          <p:spPr bwMode="auto">
            <a:xfrm>
              <a:off x="520" y="841"/>
              <a:ext cx="4811" cy="502"/>
            </a:xfrm>
            <a:prstGeom prst="roundRect">
              <a:avLst>
                <a:gd name="adj" fmla="val 16667"/>
              </a:avLst>
            </a:prstGeom>
            <a:noFill/>
            <a:ln w="63500" cmpd="tri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Достижение задач публичной декларации по итогам 2017 года позволит:</a:t>
              </a:r>
              <a:endParaRPr kumimoji="0" lang="ru-RU" altLang="ru-RU" sz="20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  <p:sp>
          <p:nvSpPr>
            <p:cNvPr id="14" name="_s5128"/>
            <p:cNvSpPr>
              <a:spLocks noChangeArrowheads="1"/>
            </p:cNvSpPr>
            <p:nvPr/>
          </p:nvSpPr>
          <p:spPr bwMode="auto">
            <a:xfrm>
              <a:off x="1905" y="1580"/>
              <a:ext cx="1775" cy="1285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II.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lang="ru-RU" altLang="ru-RU" sz="1400" dirty="0" smtClean="0">
                  <a:latin typeface="Bookman Old Style" panose="02050604050505020204" pitchFamily="18" charset="0"/>
                </a:rPr>
                <a:t>Обеспечить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исполнения прогноза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по налоговым и неналоговым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доходам местного бюджета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в объеме, утвержденном решением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Думы Пышминского городского округа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«О бюджете Пышминского городского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округа на 2017 год и плановый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период 2018 и 2019 годов» </a:t>
              </a:r>
            </a:p>
          </p:txBody>
        </p:sp>
        <p:sp>
          <p:nvSpPr>
            <p:cNvPr id="15" name="_s5129"/>
            <p:cNvSpPr>
              <a:spLocks noChangeArrowheads="1"/>
            </p:cNvSpPr>
            <p:nvPr/>
          </p:nvSpPr>
          <p:spPr bwMode="auto">
            <a:xfrm>
              <a:off x="457" y="1632"/>
              <a:ext cx="1199" cy="980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4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I.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Обеспечить устойчивость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и сбалансированность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местного бюджета </a:t>
              </a:r>
            </a:p>
          </p:txBody>
        </p:sp>
        <p:sp>
          <p:nvSpPr>
            <p:cNvPr id="16" name="_s5130"/>
            <p:cNvSpPr>
              <a:spLocks noChangeArrowheads="1"/>
            </p:cNvSpPr>
            <p:nvPr/>
          </p:nvSpPr>
          <p:spPr bwMode="auto">
            <a:xfrm>
              <a:off x="848" y="3199"/>
              <a:ext cx="1967" cy="937"/>
            </a:xfrm>
            <a:prstGeom prst="roundRect">
              <a:avLst>
                <a:gd name="adj" fmla="val 16634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r>
                <a:rPr kumimoji="0" lang="en-US" altLang="ru-RU" sz="14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IV.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lang="ru-RU" sz="1400" dirty="0">
                  <a:latin typeface="Bookman Old Style" panose="02050604050505020204" pitchFamily="18" charset="0"/>
                </a:rPr>
                <a:t>Обеспечить эффективность </a:t>
              </a:r>
              <a:endParaRPr lang="ru-RU" sz="1400" dirty="0" smtClean="0">
                <a:latin typeface="Bookman Old Style" panose="02050604050505020204" pitchFamily="18" charset="0"/>
              </a:endParaRPr>
            </a:p>
            <a:p>
              <a:pPr lvl="0" algn="ctr"/>
              <a:r>
                <a:rPr lang="ru-RU" sz="1400" dirty="0" smtClean="0">
                  <a:latin typeface="Bookman Old Style" panose="02050604050505020204" pitchFamily="18" charset="0"/>
                </a:rPr>
                <a:t>функционирования </a:t>
              </a:r>
            </a:p>
            <a:p>
              <a:pPr lvl="0" algn="ctr"/>
              <a:r>
                <a:rPr lang="ru-RU" sz="1400" smtClean="0">
                  <a:latin typeface="Bookman Old Style" panose="02050604050505020204" pitchFamily="18" charset="0"/>
                </a:rPr>
                <a:t>системы муниципального </a:t>
              </a:r>
              <a:r>
                <a:rPr lang="ru-RU" sz="1400" dirty="0">
                  <a:latin typeface="Bookman Old Style" panose="02050604050505020204" pitchFamily="18" charset="0"/>
                </a:rPr>
                <a:t>финансового </a:t>
              </a:r>
              <a:endParaRPr lang="ru-RU" sz="1400" dirty="0" smtClean="0">
                <a:latin typeface="Bookman Old Style" panose="02050604050505020204" pitchFamily="18" charset="0"/>
              </a:endParaRPr>
            </a:p>
            <a:p>
              <a:pPr lvl="0" algn="ctr"/>
              <a:r>
                <a:rPr lang="ru-RU" sz="1400" dirty="0" smtClean="0">
                  <a:latin typeface="Bookman Old Style" panose="02050604050505020204" pitchFamily="18" charset="0"/>
                </a:rPr>
                <a:t>контроля  </a:t>
              </a:r>
              <a:r>
                <a:rPr lang="ru-RU" sz="1400" dirty="0">
                  <a:latin typeface="Bookman Old Style" panose="02050604050505020204" pitchFamily="18" charset="0"/>
                </a:rPr>
                <a:t>и контроля в сфере закупок.</a:t>
              </a:r>
            </a:p>
          </p:txBody>
        </p:sp>
        <p:sp>
          <p:nvSpPr>
            <p:cNvPr id="17" name="_s5131"/>
            <p:cNvSpPr>
              <a:spLocks noChangeArrowheads="1"/>
            </p:cNvSpPr>
            <p:nvPr/>
          </p:nvSpPr>
          <p:spPr bwMode="auto">
            <a:xfrm>
              <a:off x="3908" y="1605"/>
              <a:ext cx="1556" cy="948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ru-RU" sz="1400" b="1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III.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effectLst/>
                  <a:latin typeface="Bookman Old Style" panose="02050604050505020204" pitchFamily="18" charset="0"/>
                </a:rPr>
                <a:t> </a:t>
              </a:r>
              <a:r>
                <a:rPr lang="ru-RU" sz="1400" dirty="0">
                  <a:latin typeface="Bookman Old Style" panose="02050604050505020204" pitchFamily="18" charset="0"/>
                </a:rPr>
                <a:t>Повысить качество и </a:t>
              </a:r>
              <a:endParaRPr lang="ru-RU" sz="1400" dirty="0" smtClean="0">
                <a:latin typeface="Bookman Old Style" panose="02050604050505020204" pitchFamily="18" charset="0"/>
              </a:endParaRPr>
            </a:p>
            <a:p>
              <a:pPr algn="ctr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latin typeface="Bookman Old Style" panose="02050604050505020204" pitchFamily="18" charset="0"/>
                </a:rPr>
                <a:t>эффективность администрирования </a:t>
              </a:r>
            </a:p>
            <a:p>
              <a:pPr algn="ctr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latin typeface="Bookman Old Style" panose="02050604050505020204" pitchFamily="18" charset="0"/>
                </a:rPr>
                <a:t>доходов </a:t>
              </a:r>
              <a:r>
                <a:rPr lang="ru-RU" sz="1400" dirty="0">
                  <a:latin typeface="Bookman Old Style" panose="02050604050505020204" pitchFamily="18" charset="0"/>
                </a:rPr>
                <a:t>бюджета </a:t>
              </a:r>
              <a:endParaRPr lang="ru-RU" sz="1400" dirty="0" smtClean="0">
                <a:latin typeface="Bookman Old Style" panose="02050604050505020204" pitchFamily="18" charset="0"/>
              </a:endParaRPr>
            </a:p>
            <a:p>
              <a:pPr algn="ctr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1400" dirty="0" smtClean="0">
                  <a:latin typeface="Bookman Old Style" panose="02050604050505020204" pitchFamily="18" charset="0"/>
                </a:rPr>
                <a:t>Пышминского </a:t>
              </a:r>
              <a:r>
                <a:rPr lang="ru-RU" sz="1400" dirty="0">
                  <a:latin typeface="Bookman Old Style" panose="02050604050505020204" pitchFamily="18" charset="0"/>
                </a:rPr>
                <a:t>городского округа.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endParaRPr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4660" y="1343"/>
              <a:ext cx="2" cy="252"/>
            </a:xfrm>
            <a:prstGeom prst="line">
              <a:avLst/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 type="stealth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2854" y="1363"/>
              <a:ext cx="0" cy="217"/>
            </a:xfrm>
            <a:prstGeom prst="line">
              <a:avLst/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 type="stealth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986" y="1363"/>
              <a:ext cx="0" cy="269"/>
            </a:xfrm>
            <a:prstGeom prst="line">
              <a:avLst/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 type="stealth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1786" y="1340"/>
              <a:ext cx="0" cy="1856"/>
            </a:xfrm>
            <a:prstGeom prst="line">
              <a:avLst/>
            </a:prstGeom>
            <a:noFill/>
            <a:ln w="38100" cmpd="dbl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 type="stealth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24" name="_s1034"/>
          <p:cNvSpPr>
            <a:spLocks noChangeArrowheads="1"/>
          </p:cNvSpPr>
          <p:nvPr/>
        </p:nvSpPr>
        <p:spPr bwMode="auto">
          <a:xfrm>
            <a:off x="6530960" y="4851402"/>
            <a:ext cx="4573279" cy="1664247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150000"/>
              </a:lnSpc>
            </a:pP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V.</a:t>
            </a: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effectLst/>
                <a:latin typeface="Bookman Old Style" panose="02050604050505020204" pitchFamily="18" charset="0"/>
              </a:rPr>
              <a:t> </a:t>
            </a:r>
            <a:r>
              <a:rPr lang="ru-RU" sz="1400" dirty="0">
                <a:latin typeface="Bookman Old Style" panose="02050604050505020204" pitchFamily="18" charset="0"/>
              </a:rPr>
              <a:t>Повысить открытость бюджетной системы </a:t>
            </a:r>
            <a:endParaRPr lang="ru-RU" sz="1400" dirty="0" smtClean="0">
              <a:latin typeface="Bookman Old Style" panose="020506040505050202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ru-RU" sz="1400" dirty="0" smtClean="0">
                <a:latin typeface="Bookman Old Style" panose="02050604050505020204" pitchFamily="18" charset="0"/>
              </a:rPr>
              <a:t>Пышминского </a:t>
            </a:r>
            <a:r>
              <a:rPr lang="ru-RU" sz="1400" dirty="0">
                <a:latin typeface="Bookman Old Style" panose="02050604050505020204" pitchFamily="18" charset="0"/>
              </a:rPr>
              <a:t>городского округа</a:t>
            </a:r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H="1">
            <a:off x="7915596" y="1555078"/>
            <a:ext cx="16313" cy="3296323"/>
          </a:xfrm>
          <a:prstGeom prst="line">
            <a:avLst/>
          </a:prstGeom>
          <a:noFill/>
          <a:ln w="38100" cmpd="dbl">
            <a:solidFill>
              <a:schemeClr val="tx1">
                <a:lumMod val="65000"/>
                <a:lumOff val="35000"/>
              </a:schemeClr>
            </a:solidFill>
            <a:round/>
            <a:headEnd/>
            <a:tailEnd type="stealth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20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1263</Words>
  <Application>Microsoft Office PowerPoint</Application>
  <PresentationFormat>Широкоэкранный</PresentationFormat>
  <Paragraphs>212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 Unicode MS</vt:lpstr>
      <vt:lpstr>SimSun</vt:lpstr>
      <vt:lpstr>Arial</vt:lpstr>
      <vt:lpstr>Bookman Old Style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45</cp:revision>
  <cp:lastPrinted>2016-11-22T10:01:17Z</cp:lastPrinted>
  <dcterms:created xsi:type="dcterms:W3CDTF">2016-11-18T09:57:20Z</dcterms:created>
  <dcterms:modified xsi:type="dcterms:W3CDTF">2016-11-22T10:18:23Z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